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8" r:id="rId3"/>
    <p:sldId id="259" r:id="rId4"/>
    <p:sldId id="279" r:id="rId5"/>
    <p:sldId id="280" r:id="rId6"/>
    <p:sldId id="281" r:id="rId7"/>
    <p:sldId id="282" r:id="rId8"/>
    <p:sldId id="283" r:id="rId9"/>
    <p:sldId id="284" r:id="rId10"/>
    <p:sldId id="310" r:id="rId11"/>
    <p:sldId id="31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BD0FD-B204-4FE8-9F13-55BDAB853A5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9B6A7F-9C8D-4E50-B5A4-E8CF90A2D547}">
      <dgm:prSet/>
      <dgm:spPr/>
      <dgm:t>
        <a:bodyPr/>
        <a:lstStyle/>
        <a:p>
          <a:r>
            <a:rPr lang="ru-RU"/>
            <a:t>дефицит сотрудников с цифровыми навыками и умением работы с передовыми технологиями</a:t>
          </a:r>
          <a:endParaRPr lang="en-US"/>
        </a:p>
      </dgm:t>
    </dgm:pt>
    <dgm:pt modelId="{E3C63C56-8AF7-4549-9779-3489B8E816E8}" type="parTrans" cxnId="{284B03AC-390B-4C5F-970D-918D392BAF4C}">
      <dgm:prSet/>
      <dgm:spPr/>
      <dgm:t>
        <a:bodyPr/>
        <a:lstStyle/>
        <a:p>
          <a:endParaRPr lang="en-US"/>
        </a:p>
      </dgm:t>
    </dgm:pt>
    <dgm:pt modelId="{0CC37B55-5C05-4A84-9EFE-782807BAA1B3}" type="sibTrans" cxnId="{284B03AC-390B-4C5F-970D-918D392BAF4C}">
      <dgm:prSet/>
      <dgm:spPr/>
      <dgm:t>
        <a:bodyPr/>
        <a:lstStyle/>
        <a:p>
          <a:endParaRPr lang="en-US"/>
        </a:p>
      </dgm:t>
    </dgm:pt>
    <dgm:pt modelId="{61456F40-2BF4-49AC-B473-B68C6280C2B5}">
      <dgm:prSet/>
      <dgm:spPr/>
      <dgm:t>
        <a:bodyPr/>
        <a:lstStyle/>
        <a:p>
          <a:r>
            <a:rPr lang="ru-RU"/>
            <a:t>нормативно-правовые, финансово-экономические и организационные барьеры</a:t>
          </a:r>
          <a:endParaRPr lang="en-US"/>
        </a:p>
      </dgm:t>
    </dgm:pt>
    <dgm:pt modelId="{F6BD25DB-116B-489E-B6E2-D6101EBF66B2}" type="parTrans" cxnId="{E4A9A303-2E31-4E35-86BF-EC55913D95AE}">
      <dgm:prSet/>
      <dgm:spPr/>
      <dgm:t>
        <a:bodyPr/>
        <a:lstStyle/>
        <a:p>
          <a:endParaRPr lang="en-US"/>
        </a:p>
      </dgm:t>
    </dgm:pt>
    <dgm:pt modelId="{11E32144-F3AB-416A-A3BC-A84366EE2E89}" type="sibTrans" cxnId="{E4A9A303-2E31-4E35-86BF-EC55913D95AE}">
      <dgm:prSet/>
      <dgm:spPr/>
      <dgm:t>
        <a:bodyPr/>
        <a:lstStyle/>
        <a:p>
          <a:endParaRPr lang="en-US"/>
        </a:p>
      </dgm:t>
    </dgm:pt>
    <dgm:pt modelId="{4D575600-4EC8-4E5F-96AF-0C1E43D18608}" type="pres">
      <dgm:prSet presAssocID="{0F5BD0FD-B204-4FE8-9F13-55BDAB853A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5EBB0A-5424-4731-B838-AE8F02BE6DF7}" type="pres">
      <dgm:prSet presAssocID="{169B6A7F-9C8D-4E50-B5A4-E8CF90A2D54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FE1EC-C528-418B-9F91-8245A32D90DC}" type="pres">
      <dgm:prSet presAssocID="{0CC37B55-5C05-4A84-9EFE-782807BAA1B3}" presName="spacer" presStyleCnt="0"/>
      <dgm:spPr/>
    </dgm:pt>
    <dgm:pt modelId="{5B870E73-091E-4685-B6D5-946616775DCC}" type="pres">
      <dgm:prSet presAssocID="{61456F40-2BF4-49AC-B473-B68C6280C2B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123F4E-ED5F-41E0-81D6-11AABF578FA0}" type="presOf" srcId="{0F5BD0FD-B204-4FE8-9F13-55BDAB853A5A}" destId="{4D575600-4EC8-4E5F-96AF-0C1E43D18608}" srcOrd="0" destOrd="0" presId="urn:microsoft.com/office/officeart/2005/8/layout/vList2"/>
    <dgm:cxn modelId="{E4A9A303-2E31-4E35-86BF-EC55913D95AE}" srcId="{0F5BD0FD-B204-4FE8-9F13-55BDAB853A5A}" destId="{61456F40-2BF4-49AC-B473-B68C6280C2B5}" srcOrd="1" destOrd="0" parTransId="{F6BD25DB-116B-489E-B6E2-D6101EBF66B2}" sibTransId="{11E32144-F3AB-416A-A3BC-A84366EE2E89}"/>
    <dgm:cxn modelId="{284B03AC-390B-4C5F-970D-918D392BAF4C}" srcId="{0F5BD0FD-B204-4FE8-9F13-55BDAB853A5A}" destId="{169B6A7F-9C8D-4E50-B5A4-E8CF90A2D547}" srcOrd="0" destOrd="0" parTransId="{E3C63C56-8AF7-4549-9779-3489B8E816E8}" sibTransId="{0CC37B55-5C05-4A84-9EFE-782807BAA1B3}"/>
    <dgm:cxn modelId="{D36F0026-DE08-4E4F-8D13-62A9D5836466}" type="presOf" srcId="{61456F40-2BF4-49AC-B473-B68C6280C2B5}" destId="{5B870E73-091E-4685-B6D5-946616775DCC}" srcOrd="0" destOrd="0" presId="urn:microsoft.com/office/officeart/2005/8/layout/vList2"/>
    <dgm:cxn modelId="{BA1084B7-F917-495A-9A4A-069AD290600C}" type="presOf" srcId="{169B6A7F-9C8D-4E50-B5A4-E8CF90A2D547}" destId="{4A5EBB0A-5424-4731-B838-AE8F02BE6DF7}" srcOrd="0" destOrd="0" presId="urn:microsoft.com/office/officeart/2005/8/layout/vList2"/>
    <dgm:cxn modelId="{3AB5BDA4-2951-4E1A-B4D4-96CF51D735D7}" type="presParOf" srcId="{4D575600-4EC8-4E5F-96AF-0C1E43D18608}" destId="{4A5EBB0A-5424-4731-B838-AE8F02BE6DF7}" srcOrd="0" destOrd="0" presId="urn:microsoft.com/office/officeart/2005/8/layout/vList2"/>
    <dgm:cxn modelId="{16E077E1-D89D-419F-9BBC-970618E9B37D}" type="presParOf" srcId="{4D575600-4EC8-4E5F-96AF-0C1E43D18608}" destId="{499FE1EC-C528-418B-9F91-8245A32D90DC}" srcOrd="1" destOrd="0" presId="urn:microsoft.com/office/officeart/2005/8/layout/vList2"/>
    <dgm:cxn modelId="{7D43F8B9-C6C2-4FF7-B94D-A6D3CEFC8718}" type="presParOf" srcId="{4D575600-4EC8-4E5F-96AF-0C1E43D18608}" destId="{5B870E73-091E-4685-B6D5-946616775DC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5EBB0A-5424-4731-B838-AE8F02BE6DF7}">
      <dsp:nvSpPr>
        <dsp:cNvPr id="0" name=""/>
        <dsp:cNvSpPr/>
      </dsp:nvSpPr>
      <dsp:spPr>
        <a:xfrm>
          <a:off x="0" y="52545"/>
          <a:ext cx="6253721" cy="2426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/>
            <a:t>дефицит сотрудников с цифровыми навыками и умением работы с передовыми технологиями</a:t>
          </a:r>
          <a:endParaRPr lang="en-US" sz="3400" kern="1200"/>
        </a:p>
      </dsp:txBody>
      <dsp:txXfrm>
        <a:off x="0" y="52545"/>
        <a:ext cx="6253721" cy="2426579"/>
      </dsp:txXfrm>
    </dsp:sp>
    <dsp:sp modelId="{5B870E73-091E-4685-B6D5-946616775DCC}">
      <dsp:nvSpPr>
        <dsp:cNvPr id="0" name=""/>
        <dsp:cNvSpPr/>
      </dsp:nvSpPr>
      <dsp:spPr>
        <a:xfrm>
          <a:off x="0" y="2577044"/>
          <a:ext cx="6253721" cy="242657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/>
            <a:t>нормативно-правовые, финансово-экономические и организационные барьеры</a:t>
          </a:r>
          <a:endParaRPr lang="en-US" sz="3400" kern="1200"/>
        </a:p>
      </dsp:txBody>
      <dsp:txXfrm>
        <a:off x="0" y="2577044"/>
        <a:ext cx="6253721" cy="2426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F5A5-3C1C-4973-B21B-57403F0889DF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AE75-5715-44C7-AA8F-44646609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17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F5A5-3C1C-4973-B21B-57403F0889DF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AE75-5715-44C7-AA8F-44646609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4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F5A5-3C1C-4973-B21B-57403F0889DF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AE75-5715-44C7-AA8F-44646609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96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F5A5-3C1C-4973-B21B-57403F0889DF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AE75-5715-44C7-AA8F-44646609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73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F5A5-3C1C-4973-B21B-57403F0889DF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AE75-5715-44C7-AA8F-44646609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54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F5A5-3C1C-4973-B21B-57403F0889DF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AE75-5715-44C7-AA8F-44646609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05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F5A5-3C1C-4973-B21B-57403F0889DF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AE75-5715-44C7-AA8F-44646609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77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F5A5-3C1C-4973-B21B-57403F0889DF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AE75-5715-44C7-AA8F-44646609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32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F5A5-3C1C-4973-B21B-57403F0889DF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AE75-5715-44C7-AA8F-44646609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60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F5A5-3C1C-4973-B21B-57403F0889DF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AE75-5715-44C7-AA8F-44646609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61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F5A5-3C1C-4973-B21B-57403F0889DF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AE75-5715-44C7-AA8F-44646609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23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2F5A5-3C1C-4973-B21B-57403F0889DF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AE75-5715-44C7-AA8F-44646609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33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A550B88-E5AE-4BD7-8689-3F4682711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09" r="3758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A964BE-22E3-47AD-8D03-3C406491D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255607"/>
            <a:ext cx="8652938" cy="2150473"/>
          </a:xfrm>
        </p:spPr>
        <p:txBody>
          <a:bodyPr anchor="ctr">
            <a:normAutofit fontScale="90000"/>
          </a:bodyPr>
          <a:lstStyle/>
          <a:p>
            <a:r>
              <a:rPr lang="ru-RU" sz="7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 21 </a:t>
            </a:r>
            <a:r>
              <a:rPr lang="ru-RU" sz="7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века:</a:t>
            </a:r>
            <a:r>
              <a:rPr lang="ru-RU" sz="7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в будущее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646C599-4564-40AE-B03D-00E6C68D5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532243"/>
            <a:ext cx="8655200" cy="2037522"/>
          </a:xfrm>
        </p:spPr>
        <p:txBody>
          <a:bodyPr>
            <a:noAutofit/>
          </a:bodyPr>
          <a:lstStyle/>
          <a:p>
            <a:r>
              <a:rPr lang="ru-RU" sz="4000" dirty="0" err="1"/>
              <a:t>Анопченко</a:t>
            </a:r>
            <a:r>
              <a:rPr lang="ru-RU" sz="4000" dirty="0"/>
              <a:t> </a:t>
            </a:r>
            <a:r>
              <a:rPr lang="ru-RU" sz="4000" dirty="0" smtClean="0"/>
              <a:t>Татьяна Юрьевна</a:t>
            </a:r>
          </a:p>
          <a:p>
            <a:endParaRPr lang="en-US" sz="4000" dirty="0" smtClean="0"/>
          </a:p>
          <a:p>
            <a:pPr algn="r"/>
            <a:r>
              <a:rPr lang="ru-RU" sz="4000" dirty="0" smtClean="0"/>
              <a:t>Красноярск-Смоленск, </a:t>
            </a:r>
            <a:r>
              <a:rPr lang="en-US" sz="4000" dirty="0" smtClean="0"/>
              <a:t>20/05/2021</a:t>
            </a:r>
            <a:endParaRPr lang="en-US" sz="4000" dirty="0"/>
          </a:p>
        </p:txBody>
      </p:sp>
      <p:pic>
        <p:nvPicPr>
          <p:cNvPr id="8" name="Picture 2" descr="Авторизация - Смоленский государственный университ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844" y="316108"/>
            <a:ext cx="6743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0673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Система университета ХХХ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559881"/>
              </p:ext>
            </p:extLst>
          </p:nvPr>
        </p:nvGraphicFramePr>
        <p:xfrm>
          <a:off x="116730" y="601856"/>
          <a:ext cx="11822046" cy="57600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11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11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19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Конечные результаты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Направления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2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Высококлассные руководители, прошедшие стажировку в ведущих вузах мира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Управление университетом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7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Высокий процент НПР с учеными степенями и званиями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«Кадры решают все..»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7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Увеличение доли базовых кафедр, высокое место в рейтинге</a:t>
                      </a:r>
                      <a:r>
                        <a:rPr lang="ru-RU" sz="1400" baseline="0" dirty="0"/>
                        <a:t> </a:t>
                      </a:r>
                      <a:r>
                        <a:rPr lang="en-US" sz="1400" baseline="0" dirty="0"/>
                        <a:t>QS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«Работодатель – наш партнер»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13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Приток обучающихся на программы магистратуры и аспирантуры из ведущих</a:t>
                      </a:r>
                      <a:r>
                        <a:rPr lang="ru-RU" sz="1400" baseline="0" dirty="0"/>
                        <a:t> вузов страны и зарубежья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Расширение рамок межвузовского взаимодействия и межвузовского сотрудничества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52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Открытие учебных и научных лабораторий, отвечающих мировым требованиям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«Материально-техническая база – залог успеха…»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17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Увеличение числа </a:t>
                      </a:r>
                      <a:r>
                        <a:rPr lang="ru-RU" sz="1400" dirty="0" err="1"/>
                        <a:t>высокоцитируемых</a:t>
                      </a:r>
                      <a:r>
                        <a:rPr lang="ru-RU" sz="1400" dirty="0"/>
                        <a:t> НПР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Проведение исследований по приоритетным</a:t>
                      </a:r>
                      <a:r>
                        <a:rPr lang="ru-RU" sz="1400" baseline="0" dirty="0"/>
                        <a:t> направлениям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4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Патенты различного уровня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Трансферт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52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Информационная </a:t>
                      </a:r>
                      <a:r>
                        <a:rPr lang="ru-RU" sz="1400" dirty="0" err="1"/>
                        <a:t>востребованность</a:t>
                      </a:r>
                      <a:r>
                        <a:rPr lang="ru-RU" sz="1400" dirty="0"/>
                        <a:t> на рынке, высокое место в </a:t>
                      </a:r>
                      <a:r>
                        <a:rPr lang="en-US" sz="1400" dirty="0" err="1"/>
                        <a:t>Webometrics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Развитие современных информационных систем</a:t>
                      </a:r>
                      <a:r>
                        <a:rPr lang="ru-RU" sz="1400" baseline="0" dirty="0"/>
                        <a:t> и технологий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17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Увеличение объема доходной части бюджета университета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Финансово-экономическая стабильность и процветание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0" y="400016"/>
            <a:ext cx="214314" cy="4857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1938776" y="717395"/>
            <a:ext cx="214314" cy="4857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5527687" y="6381343"/>
            <a:ext cx="1000132" cy="4286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 rot="10800000">
            <a:off x="5404623" y="97214"/>
            <a:ext cx="1000132" cy="4286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65301"/>
            <a:ext cx="1183750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Анопченко</a:t>
            </a:r>
            <a:r>
              <a:rPr lang="ru-RU" sz="2400" b="1" dirty="0" smtClean="0">
                <a:solidFill>
                  <a:schemeClr val="bg1"/>
                </a:solidFill>
              </a:rPr>
              <a:t> Татьяна Юрьевна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декан факультета экономики и управления, ФГБОУ ВО «Смоленский государственный университет»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почетный работник сферы образования Российской Федерации, член Экспертного совета по высшему образованию при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Комитете Государственной Думы по образованию и науке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доктор экономических наук, профессор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8(903)470-57-77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davidova@mail.ru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Авторизация - Смоленский государственный университ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383" y="504952"/>
            <a:ext cx="6743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6294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D93FFE1-07C2-49C1-BCD7-46BADF813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30"/>
          <a:stretch/>
        </p:blipFill>
        <p:spPr bwMode="auto">
          <a:xfrm>
            <a:off x="21" y="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6C1239-0ED4-4052-BF89-2D66AB319E3F}"/>
              </a:ext>
            </a:extLst>
          </p:cNvPr>
          <p:cNvSpPr txBox="1"/>
          <p:nvPr/>
        </p:nvSpPr>
        <p:spPr>
          <a:xfrm>
            <a:off x="841249" y="1263428"/>
            <a:ext cx="9614716" cy="17358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XXI </a:t>
            </a:r>
            <a:r>
              <a:rPr lang="en-US" sz="46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век</a:t>
            </a:r>
            <a:r>
              <a:rPr lang="en-US" sz="46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- </a:t>
            </a:r>
            <a:r>
              <a:rPr lang="en-US" sz="46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век</a:t>
            </a:r>
            <a:r>
              <a:rPr lang="en-US" sz="46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цифровой</a:t>
            </a:r>
            <a:r>
              <a:rPr lang="en-US" sz="46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экономики</a:t>
            </a:r>
            <a:r>
              <a:rPr lang="en-US" sz="46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46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динамичный</a:t>
            </a:r>
            <a:r>
              <a:rPr lang="en-US" sz="46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и </a:t>
            </a:r>
            <a:r>
              <a:rPr lang="en-US" sz="4600" dirty="0" err="1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трудно</a:t>
            </a:r>
            <a:r>
              <a:rPr lang="ru-RU" sz="46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600" dirty="0" err="1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прогнозируемый</a:t>
            </a:r>
            <a:r>
              <a:rPr lang="en-US" sz="46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. </a:t>
            </a:r>
            <a:endParaRPr lang="en-US" sz="4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7F25CA-E5DC-4B79-BB7E-CCF243BACC70}"/>
              </a:ext>
            </a:extLst>
          </p:cNvPr>
          <p:cNvSpPr txBox="1"/>
          <p:nvPr/>
        </p:nvSpPr>
        <p:spPr>
          <a:xfrm>
            <a:off x="841248" y="3502152"/>
            <a:ext cx="10506456" cy="2670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solidFill>
                  <a:schemeClr val="bg1"/>
                </a:solidFill>
                <a:effectLst/>
              </a:rPr>
              <a:t>Больше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нет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необходимости</a:t>
            </a:r>
            <a:r>
              <a:rPr lang="en-US" sz="3200" dirty="0">
                <a:solidFill>
                  <a:schemeClr val="bg1"/>
                </a:solidFill>
                <a:effectLst/>
              </a:rPr>
              <a:t> в 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одинаковых</a:t>
            </a:r>
            <a:r>
              <a:rPr lang="en-US" sz="3200" dirty="0">
                <a:solidFill>
                  <a:schemeClr val="bg1"/>
                </a:solidFill>
                <a:effectLst/>
              </a:rPr>
              <a:t>, «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типовых</a:t>
            </a:r>
            <a:r>
              <a:rPr lang="en-US" sz="3200" dirty="0">
                <a:solidFill>
                  <a:schemeClr val="bg1"/>
                </a:solidFill>
                <a:effectLst/>
              </a:rPr>
              <a:t>» 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специалистах</a:t>
            </a:r>
            <a:r>
              <a:rPr lang="en-US" sz="3200" dirty="0">
                <a:solidFill>
                  <a:schemeClr val="bg1"/>
                </a:solidFill>
                <a:effectLst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их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функцию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взяла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на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себя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вычислительная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техника</a:t>
            </a:r>
            <a:r>
              <a:rPr lang="en-US" sz="3200" dirty="0" smtClean="0">
                <a:solidFill>
                  <a:schemeClr val="bg1"/>
                </a:solidFill>
                <a:effectLst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940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708AEED-EFB3-4550-A4D4-77AA45223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763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E9B834-9170-471F-8E64-A8EB8F50FDBE}"/>
              </a:ext>
            </a:extLst>
          </p:cNvPr>
          <p:cNvSpPr txBox="1"/>
          <p:nvPr/>
        </p:nvSpPr>
        <p:spPr>
          <a:xfrm>
            <a:off x="321732" y="4412273"/>
            <a:ext cx="7064122" cy="1964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i="1" dirty="0">
                <a:effectLst/>
              </a:rPr>
              <a:t>«</a:t>
            </a:r>
            <a:r>
              <a:rPr lang="en-US" sz="2000" i="1" dirty="0" err="1">
                <a:effectLst/>
              </a:rPr>
              <a:t>Цифровой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университет</a:t>
            </a:r>
            <a:r>
              <a:rPr lang="en-US" sz="2000" i="1" dirty="0">
                <a:effectLst/>
              </a:rPr>
              <a:t> — </a:t>
            </a:r>
            <a:r>
              <a:rPr lang="en-US" sz="2000" i="1" dirty="0" err="1">
                <a:effectLst/>
              </a:rPr>
              <a:t>это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не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отдельная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новая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сущность</a:t>
            </a:r>
            <a:r>
              <a:rPr lang="en-US" sz="2000" i="1" dirty="0">
                <a:effectLst/>
              </a:rPr>
              <a:t>, а </a:t>
            </a:r>
            <a:r>
              <a:rPr lang="en-US" sz="2000" i="1" dirty="0" err="1">
                <a:effectLst/>
              </a:rPr>
              <a:t>часть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системы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традиционного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университета</a:t>
            </a:r>
            <a:r>
              <a:rPr lang="en-US" sz="2000" i="1" dirty="0">
                <a:effectLst/>
              </a:rPr>
              <a:t>, </a:t>
            </a:r>
            <a:r>
              <a:rPr lang="en-US" sz="2000" i="1" dirty="0" err="1">
                <a:effectLst/>
              </a:rPr>
              <a:t>которая</a:t>
            </a:r>
            <a:r>
              <a:rPr lang="en-US" sz="2000" i="1" dirty="0">
                <a:effectLst/>
              </a:rPr>
              <a:t> «</a:t>
            </a:r>
            <a:r>
              <a:rPr lang="en-US" sz="2000" i="1" dirty="0" err="1">
                <a:effectLst/>
              </a:rPr>
              <a:t>живет</a:t>
            </a:r>
            <a:r>
              <a:rPr lang="en-US" sz="2000" i="1" dirty="0">
                <a:effectLst/>
              </a:rPr>
              <a:t> в </a:t>
            </a:r>
            <a:r>
              <a:rPr lang="en-US" sz="2000" i="1" dirty="0" err="1">
                <a:effectLst/>
              </a:rPr>
              <a:t>цифре</a:t>
            </a:r>
            <a:r>
              <a:rPr lang="en-US" sz="2000" i="1" dirty="0">
                <a:effectLst/>
              </a:rPr>
              <a:t>» и </a:t>
            </a:r>
            <a:r>
              <a:rPr lang="en-US" sz="2000" i="1" dirty="0" err="1">
                <a:effectLst/>
              </a:rPr>
              <a:t>создает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соответствующую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цифровую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среду</a:t>
            </a:r>
            <a:r>
              <a:rPr lang="en-US" sz="2000" i="1" dirty="0">
                <a:effectLst/>
              </a:rPr>
              <a:t>, </a:t>
            </a:r>
            <a:r>
              <a:rPr lang="en-US" sz="2000" i="1" dirty="0" err="1">
                <a:effectLst/>
              </a:rPr>
              <a:t>ориентированную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на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создание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новых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возможностей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для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всех</a:t>
            </a:r>
            <a:r>
              <a:rPr lang="en-US" sz="2000" i="1" dirty="0">
                <a:effectLst/>
              </a:rPr>
              <a:t>»</a:t>
            </a:r>
            <a:endParaRPr lang="en-US" sz="200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DFCAF4-C542-4FCA-866A-1577F32CC6E1}"/>
              </a:ext>
            </a:extLst>
          </p:cNvPr>
          <p:cNvSpPr txBox="1"/>
          <p:nvPr/>
        </p:nvSpPr>
        <p:spPr>
          <a:xfrm>
            <a:off x="7636213" y="887756"/>
            <a:ext cx="406679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СТРАТЕГИЯ движения университета предполагает постепенный переход от модели массового образования к модели группового образования , в которой существует индивидуальный подход к студентам.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193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ABF7519-FE84-4189-A17A-0D455A66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9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5765" y="934554"/>
            <a:ext cx="9435538" cy="592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6C5A62-0945-4373-987D-C57D2C5C2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42" y="102862"/>
            <a:ext cx="10350195" cy="94074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3F3F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 в университете </a:t>
            </a:r>
            <a:r>
              <a:rPr lang="ru-RU" sz="3600" b="1" dirty="0" smtClean="0">
                <a:solidFill>
                  <a:srgbClr val="3F3F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будущего</a:t>
            </a:r>
            <a:endParaRPr lang="ru-RU" sz="3600" dirty="0">
              <a:solidFill>
                <a:srgbClr val="3F3F3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C53167-8D13-4953-BB7F-B8945EE5B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5765" y="1304707"/>
            <a:ext cx="4297351" cy="2959777"/>
          </a:xfrm>
        </p:spPr>
        <p:txBody>
          <a:bodyPr anchor="t">
            <a:normAutofit fontScale="85000" lnSpcReduction="10000"/>
          </a:bodyPr>
          <a:lstStyle/>
          <a:p>
            <a:pPr indent="0" algn="ctr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Индивидуальное обучение по запросу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Университеты будущего предложат всем доступ к обучению в реальном времени из любой точки мира. Их гибкий опыт обучения будет доступен по запросу 24/7 и будет адаптирован к тому, чего студенты хотят достичь. 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3912044-5E07-4668-B012-A24844571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3116" y="2456159"/>
            <a:ext cx="4969555" cy="3616650"/>
          </a:xfrm>
        </p:spPr>
        <p:txBody>
          <a:bodyPr anchor="t">
            <a:normAutofit fontScale="85000" lnSpcReduction="10000"/>
          </a:bodyPr>
          <a:lstStyle/>
          <a:p>
            <a:pPr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Сочетание степеней и более быстрых квалификаций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ближайшие годы полученные степени не будут единственной квалификацией, которую университет будет предлагать своим обучающимся. По мере того, как мир продолжает меняться, выпускникам вуза необходимо будет повышать свои навыки в течение всей карьеры или же им придется сменить профессию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508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BC4134-1C93-4649-81ED-D9CD0EEF7796}"/>
              </a:ext>
            </a:extLst>
          </p:cNvPr>
          <p:cNvSpPr txBox="1"/>
          <p:nvPr/>
        </p:nvSpPr>
        <p:spPr>
          <a:xfrm>
            <a:off x="642938" y="642938"/>
            <a:ext cx="10904538" cy="16129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indent="450215" algn="just">
              <a:lnSpc>
                <a:spcPct val="97000"/>
              </a:lnSpc>
              <a:spcAft>
                <a:spcPts val="800"/>
              </a:spcAft>
            </a:pPr>
            <a:r>
              <a:rPr lang="ru-RU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Консультации по вопросам карьеры</a:t>
            </a:r>
            <a:endParaRPr lang="ru-RU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800"/>
              </a:spcAft>
            </a:pPr>
            <a:r>
              <a:rPr lang="ru-RU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Выпускники Университета станут успешно бороться за рабочие места. Выпускники таких вузов уйдут с навыками, которые ищут работодатели, и они будут получать постоянную поддержку в области управления карьерой.</a:t>
            </a:r>
            <a:endParaRPr lang="ru-RU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F2A7EF-918C-4C79-8683-945ECB659235}"/>
              </a:ext>
            </a:extLst>
          </p:cNvPr>
          <p:cNvSpPr txBox="1"/>
          <p:nvPr/>
        </p:nvSpPr>
        <p:spPr>
          <a:xfrm>
            <a:off x="642938" y="2324100"/>
            <a:ext cx="10904538" cy="2125663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indent="450215" algn="just">
              <a:lnSpc>
                <a:spcPct val="97000"/>
              </a:lnSpc>
              <a:spcAft>
                <a:spcPts val="800"/>
              </a:spcAft>
            </a:pPr>
            <a:r>
              <a:rPr lang="ru-RU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для сотрудничества и предпринимательства</a:t>
            </a:r>
            <a:endParaRPr lang="ru-RU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800"/>
              </a:spcAft>
            </a:pPr>
            <a:r>
              <a:rPr lang="ru-RU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Будущие университеты станут местом, где университет и промышленный сектор экономики будут совместно работать над проектами, решающими реальные проблемы. Они станут посредниками в отношениях между молодыми предпринимателями и наставниками, сторонниками и спонсорами.</a:t>
            </a:r>
            <a:endParaRPr lang="ru-RU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0C1EEA-375F-4FD1-93BA-CC7244EB29A9}"/>
              </a:ext>
            </a:extLst>
          </p:cNvPr>
          <p:cNvSpPr txBox="1"/>
          <p:nvPr/>
        </p:nvSpPr>
        <p:spPr>
          <a:xfrm>
            <a:off x="642938" y="4518025"/>
            <a:ext cx="10904538" cy="169545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indent="450215" algn="just">
              <a:lnSpc>
                <a:spcPct val="97000"/>
              </a:lnSpc>
              <a:spcAft>
                <a:spcPts val="800"/>
              </a:spcAft>
            </a:pPr>
            <a:r>
              <a:rPr lang="ru-RU" sz="2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Момент выбора высшего образования</a:t>
            </a:r>
            <a:endParaRPr lang="ru-RU" sz="22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800"/>
              </a:spcAft>
            </a:pPr>
            <a:r>
              <a:rPr lang="ru-RU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Изменится и государственное финансирование высшего образования. Эти проблемы вынуждают университеты столкнуться с тем, что вузам придется переосмыслить свою роль и им придется выйти на траекторию экологической модели.</a:t>
            </a:r>
            <a:endParaRPr lang="ru-RU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0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53965373-AF2A-431B-AF92-422569B8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1917" y="894041"/>
            <a:ext cx="9371614" cy="452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B60317-51E2-4B95-96A3-C7C47F31F429}"/>
              </a:ext>
            </a:extLst>
          </p:cNvPr>
          <p:cNvSpPr txBox="1"/>
          <p:nvPr/>
        </p:nvSpPr>
        <p:spPr>
          <a:xfrm>
            <a:off x="238420" y="1700570"/>
            <a:ext cx="11715160" cy="11613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вузами новых технологий позволит сформировать более индивидуальный подход, поскольку система, которая основывается в том числе на обработке больших данных, позволяет учитывать интересы каждого — не только учащегося, но и преподавателя.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CEE9D6-CCE3-49B6-B1B0-C4FBC616BC4A}"/>
              </a:ext>
            </a:extLst>
          </p:cNvPr>
          <p:cNvSpPr txBox="1"/>
          <p:nvPr/>
        </p:nvSpPr>
        <p:spPr>
          <a:xfrm>
            <a:off x="238420" y="3856939"/>
            <a:ext cx="11715160" cy="11613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Цифровой же университет организует учащимся открытый доступ не только к программам, но и к образовательному контенту. А новая технологическая платформа позволяет обеспечить объективность оценки знаний и навыков. это поможет творческому развитию студентов.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4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1FBC40-FB02-4134-AF49-FC0D8A84A0ED}"/>
              </a:ext>
            </a:extLst>
          </p:cNvPr>
          <p:cNvSpPr txBox="1"/>
          <p:nvPr/>
        </p:nvSpPr>
        <p:spPr>
          <a:xfrm>
            <a:off x="608029" y="140126"/>
            <a:ext cx="10732415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Онлайн-курсы не заменят преподавателей, они являются инструментом расширения доступности материала для разных целевых аудиторий. В цифровом университете меняется роль преподавателя, меняются его компетенции. Но убрать настоящего учителя из учебного процесса невозможно и не имеет смысла, ведь важно не только погрузить студента в учебный процесс, но и следить за качеством его реализации, получать обратную связь и развиваться</a:t>
            </a:r>
            <a:endParaRPr lang="ru-RU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483A75D-240D-43CC-8FAF-E540B846D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0458" y="3063711"/>
            <a:ext cx="6820820" cy="339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4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D481148-DFC8-4C52-8874-3436D4DF4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36" r="-1" b="-1"/>
          <a:stretch/>
        </p:blipFill>
        <p:spPr bwMode="auto">
          <a:xfrm>
            <a:off x="107024" y="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6A25B1-BDE8-4F02-A051-DE4D8384304D}"/>
              </a:ext>
            </a:extLst>
          </p:cNvPr>
          <p:cNvSpPr txBox="1"/>
          <p:nvPr/>
        </p:nvSpPr>
        <p:spPr>
          <a:xfrm>
            <a:off x="214009" y="4241260"/>
            <a:ext cx="11116600" cy="1864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US" sz="2400" i="1" dirty="0" err="1">
                <a:effectLst/>
              </a:rPr>
              <a:t>Студенты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из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разных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населенных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пунктов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России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могут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углубить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освоение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знаний</a:t>
            </a:r>
            <a:r>
              <a:rPr lang="en-US" sz="2400" i="1" dirty="0">
                <a:effectLst/>
              </a:rPr>
              <a:t>, в </a:t>
            </a:r>
            <a:r>
              <a:rPr lang="en-US" sz="2400" i="1" dirty="0" err="1">
                <a:effectLst/>
              </a:rPr>
              <a:t>первую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очередь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благодаря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самой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концепции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цифрового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университета</a:t>
            </a:r>
            <a:r>
              <a:rPr lang="en-US" sz="2400" i="1" dirty="0">
                <a:effectLst/>
              </a:rPr>
              <a:t> — </a:t>
            </a:r>
            <a:r>
              <a:rPr lang="en-US" sz="2400" i="1" dirty="0" err="1">
                <a:effectLst/>
              </a:rPr>
              <a:t>его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открытой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экосистеме</a:t>
            </a:r>
            <a:r>
              <a:rPr lang="en-US" sz="2400" i="1" dirty="0">
                <a:effectLst/>
              </a:rPr>
              <a:t>, в </a:t>
            </a:r>
            <a:r>
              <a:rPr lang="en-US" sz="2400" i="1" dirty="0" err="1">
                <a:effectLst/>
              </a:rPr>
              <a:t>частности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благодаря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онлайн-курсам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536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12E9B5-3387-405A-8965-20AD1D5A9C74}"/>
              </a:ext>
            </a:extLst>
          </p:cNvPr>
          <p:cNvSpPr txBox="1"/>
          <p:nvPr/>
        </p:nvSpPr>
        <p:spPr>
          <a:xfrm>
            <a:off x="630936" y="495992"/>
            <a:ext cx="4195140" cy="56388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Барьеры</a:t>
            </a:r>
            <a:r>
              <a:rPr lang="en-US" sz="4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и </a:t>
            </a:r>
            <a:r>
              <a:rPr lang="en-US" sz="4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сложности</a:t>
            </a:r>
            <a:r>
              <a:rPr lang="en-US" sz="4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модели</a:t>
            </a:r>
            <a:r>
              <a:rPr lang="en-US" sz="4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цифрового</a:t>
            </a:r>
            <a:r>
              <a:rPr lang="en-US" sz="4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университета</a:t>
            </a:r>
            <a:endParaRPr lang="en-US" sz="48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xmlns="" id="{24B68A30-5860-43E9-A743-28E51CF5A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62758083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3016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492</Words>
  <Application>Microsoft Office PowerPoint</Application>
  <PresentationFormat>Произвольный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Университет 21 века: Шаг в будущее</vt:lpstr>
      <vt:lpstr>Слайд 2</vt:lpstr>
      <vt:lpstr>Слайд 3</vt:lpstr>
      <vt:lpstr>Изменения в университете будущего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Университет 21 века. Шаг в будущее</dc:title>
  <dc:creator>Elena Semenova</dc:creator>
  <cp:lastModifiedBy>User</cp:lastModifiedBy>
  <cp:revision>10</cp:revision>
  <dcterms:created xsi:type="dcterms:W3CDTF">2021-05-11T08:41:01Z</dcterms:created>
  <dcterms:modified xsi:type="dcterms:W3CDTF">2021-05-25T06:59:17Z</dcterms:modified>
</cp:coreProperties>
</file>